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6" r:id="rId14"/>
  </p:sldIdLst>
  <p:sldSz cx="12192000" cy="6858000"/>
  <p:notesSz cx="6858000" cy="9144000"/>
  <p:embeddedFontLst>
    <p:embeddedFont>
      <p:font typeface="Comfortaa" panose="020B0604020202020204" charset="0"/>
      <p:regular r:id="rId16"/>
      <p:bold r:id="rId17"/>
    </p:embeddedFont>
    <p:embeddedFont>
      <p:font typeface="Nunito" pitchFamily="2" charset="0"/>
      <p:regular r:id="rId18"/>
      <p:bold r:id="rId19"/>
      <p:italic r:id="rId20"/>
      <p:boldItalic r:id="rId21"/>
    </p:embeddedFont>
    <p:embeddedFont>
      <p:font typeface="Nunito Black" pitchFamily="2" charset="0"/>
      <p:bold r:id="rId22"/>
      <p:boldItalic r:id="rId23"/>
    </p:embeddedFont>
    <p:embeddedFont>
      <p:font typeface="Nunito ExtraBold" pitchFamily="2" charset="0"/>
      <p:bold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sqONxiLcYM?feature=oembed" TargetMode="Externa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gi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/>
        </p:nvSpPr>
        <p:spPr>
          <a:xfrm>
            <a:off x="2100719" y="1005780"/>
            <a:ext cx="7390923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¡Día de la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6000" b="1" i="0" u="none" strike="noStrike" cap="none" dirty="0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6000" b="1" i="0" u="none" strike="noStrike" cap="none" dirty="0" err="1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Educación</a:t>
            </a:r>
            <a:r>
              <a:rPr lang="en-US" sz="6000" b="1" i="0" u="none" strike="noStrike" cap="none" dirty="0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6000" b="1" i="0" u="none" strike="noStrike" cap="none" dirty="0" err="1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Física</a:t>
            </a:r>
            <a:r>
              <a:rPr lang="en-US" sz="6000" b="1" i="0" u="none" strike="noStrike" cap="none" dirty="0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dirty="0"/>
          </a:p>
        </p:txBody>
      </p:sp>
      <p:pic>
        <p:nvPicPr>
          <p:cNvPr id="86" name="Google Shape;86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0770" y="3081729"/>
            <a:ext cx="5660330" cy="67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8165" y="3282255"/>
            <a:ext cx="2667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0437" y="3238425"/>
            <a:ext cx="2667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AC74B27-3236-3AB6-B472-560317E46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860" y="167580"/>
            <a:ext cx="3478843" cy="1159614"/>
          </a:xfrm>
          <a:prstGeom prst="rect">
            <a:avLst/>
          </a:prstGeom>
        </p:spPr>
      </p:pic>
      <p:pic>
        <p:nvPicPr>
          <p:cNvPr id="1032" name="Picture 8" descr="Antes De Hacer Ejercicio Hay Que Calentar GIF - Calentar Calentamiento  Ejercicio - Discover &amp; Share GIFs">
            <a:extLst>
              <a:ext uri="{FF2B5EF4-FFF2-40B4-BE49-F238E27FC236}">
                <a16:creationId xmlns:a16="http://schemas.microsoft.com/office/drawing/2014/main" id="{63F358C4-263D-54BC-91BC-BB8198FB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46" y="4709070"/>
            <a:ext cx="2650357" cy="18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ida Saludable GIFs - Find &amp; Share on GIPHY">
            <a:extLst>
              <a:ext uri="{FF2B5EF4-FFF2-40B4-BE49-F238E27FC236}">
                <a16:creationId xmlns:a16="http://schemas.microsoft.com/office/drawing/2014/main" id="{557E76E5-1BD6-7D64-312C-334DF5D9A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9" y="1675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stos adorables GIFs de Totoro te motivarán para empezar a hacer ejercicio  | Panda Curioso">
            <a:extLst>
              <a:ext uri="{FF2B5EF4-FFF2-40B4-BE49-F238E27FC236}">
                <a16:creationId xmlns:a16="http://schemas.microsoft.com/office/drawing/2014/main" id="{5074BE91-4D20-4A44-E8E7-8A93E427B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7" y="4709070"/>
            <a:ext cx="1836890" cy="18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8F1C51-B137-0BB6-2382-A7549C87258D}"/>
              </a:ext>
            </a:extLst>
          </p:cNvPr>
          <p:cNvSpPr txBox="1"/>
          <p:nvPr/>
        </p:nvSpPr>
        <p:spPr>
          <a:xfrm>
            <a:off x="3394553" y="4004498"/>
            <a:ext cx="525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00B050"/>
                </a:solidFill>
              </a:rPr>
              <a:t>Viernes 10 de abril del 2026 </a:t>
            </a:r>
          </a:p>
          <a:p>
            <a:pPr algn="ctr"/>
            <a:r>
              <a:rPr lang="es-ES" sz="1600" dirty="0">
                <a:solidFill>
                  <a:srgbClr val="00B050"/>
                </a:solidFill>
              </a:rPr>
              <a:t>Profesora Claudia Valenzuela. </a:t>
            </a:r>
            <a:endParaRPr lang="es-CL" sz="1600" dirty="0">
              <a:solidFill>
                <a:srgbClr val="00B050"/>
              </a:solidFill>
            </a:endParaRPr>
          </a:p>
        </p:txBody>
      </p:sp>
      <p:pic>
        <p:nvPicPr>
          <p:cNvPr id="1038" name="Picture 14" descr="Ejercicios GIF - Ejercicios - Discover &amp; Share GIFs">
            <a:extLst>
              <a:ext uri="{FF2B5EF4-FFF2-40B4-BE49-F238E27FC236}">
                <a16:creationId xmlns:a16="http://schemas.microsoft.com/office/drawing/2014/main" id="{227D6BC8-15BF-67B8-BBCD-447BF625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70907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9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96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2650" y="17240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 txBox="1"/>
          <p:nvPr/>
        </p:nvSpPr>
        <p:spPr>
          <a:xfrm>
            <a:off x="1364039" y="3152775"/>
            <a:ext cx="1780222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15803D"/>
                </a:solidFill>
                <a:latin typeface="Comfortaa"/>
                <a:ea typeface="Comfortaa"/>
                <a:cs typeface="Comfortaa"/>
                <a:sym typeface="Comfortaa"/>
              </a:rPr>
              <a:t>¡Adelante!</a:t>
            </a: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809625" y="3886200"/>
            <a:ext cx="2889200" cy="127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Para todos los días.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Frutas frescas, verduras, avena y mucha agua natural.</a:t>
            </a:r>
            <a:endParaRPr/>
          </a:p>
        </p:txBody>
      </p:sp>
      <p:pic>
        <p:nvPicPr>
          <p:cNvPr id="196" name="Google Shape;196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351" y="17240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/>
        </p:nvSpPr>
        <p:spPr>
          <a:xfrm>
            <a:off x="5000714" y="3152775"/>
            <a:ext cx="2190273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A16207"/>
                </a:solidFill>
                <a:latin typeface="Comfortaa"/>
                <a:ea typeface="Comfortaa"/>
                <a:cs typeface="Comfortaa"/>
                <a:sym typeface="Comfortaa"/>
              </a:rPr>
              <a:t>¡Precaución!</a:t>
            </a:r>
            <a:endParaRPr/>
          </a:p>
        </p:txBody>
      </p:sp>
      <p:sp>
        <p:nvSpPr>
          <p:cNvPr id="198" name="Google Shape;198;p21"/>
          <p:cNvSpPr txBox="1"/>
          <p:nvPr/>
        </p:nvSpPr>
        <p:spPr>
          <a:xfrm>
            <a:off x="4651325" y="3886200"/>
            <a:ext cx="2889200" cy="127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De vez en cuando.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Pan, galletas simples, jugos en caja o cereales dulces.</a:t>
            </a:r>
            <a:endParaRPr/>
          </a:p>
        </p:txBody>
      </p:sp>
      <p:pic>
        <p:nvPicPr>
          <p:cNvPr id="199" name="Google Shape;199;p2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66051" y="17240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 txBox="1"/>
          <p:nvPr/>
        </p:nvSpPr>
        <p:spPr>
          <a:xfrm>
            <a:off x="9317474" y="3152775"/>
            <a:ext cx="1240155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B91C1C"/>
                </a:solidFill>
                <a:latin typeface="Comfortaa"/>
                <a:ea typeface="Comfortaa"/>
                <a:cs typeface="Comfortaa"/>
                <a:sym typeface="Comfortaa"/>
              </a:rPr>
              <a:t>¡Freno!</a:t>
            </a:r>
            <a:endParaRPr/>
          </a:p>
        </p:txBody>
      </p:sp>
      <p:sp>
        <p:nvSpPr>
          <p:cNvPr id="201" name="Google Shape;201;p21"/>
          <p:cNvSpPr txBox="1"/>
          <p:nvPr/>
        </p:nvSpPr>
        <p:spPr>
          <a:xfrm>
            <a:off x="8493025" y="3886200"/>
            <a:ext cx="2889200" cy="127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Solo en cumpleaños.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Dulces, papas fritas, bebidas con gas y chocolates.</a:t>
            </a:r>
            <a:endParaRPr/>
          </a:p>
        </p:txBody>
      </p:sp>
      <p:pic>
        <p:nvPicPr>
          <p:cNvPr id="202" name="Google Shape;202;p21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0775" y="1962150"/>
            <a:ext cx="6667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62476" y="1962150"/>
            <a:ext cx="6667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04176" y="1962150"/>
            <a:ext cx="66675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238125" y="476250"/>
            <a:ext cx="117157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El Semáforo Alimenticio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5602BC-DB33-6B4E-223B-32D30078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CB5F9F-E8D4-9CDD-C866-4CE4BECB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845"/>
          <a:stretch>
            <a:fillRect/>
          </a:stretch>
        </p:blipFill>
        <p:spPr>
          <a:xfrm>
            <a:off x="0" y="0"/>
            <a:ext cx="6934983" cy="68568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F47E8B-A9E1-8503-2FF5-42CD6C2E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74521"/>
          <a:stretch>
            <a:fillRect/>
          </a:stretch>
        </p:blipFill>
        <p:spPr bwMode="auto">
          <a:xfrm>
            <a:off x="6927453" y="2470758"/>
            <a:ext cx="5272077" cy="23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s de 20 stickers y GIF animados de Advertencia y Precaución gratis -  Pixabay">
            <a:extLst>
              <a:ext uri="{FF2B5EF4-FFF2-40B4-BE49-F238E27FC236}">
                <a16:creationId xmlns:a16="http://schemas.microsoft.com/office/drawing/2014/main" id="{EDBE372E-E8DC-91E4-6E7C-FA7BEB577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324" y="305346"/>
            <a:ext cx="2070334" cy="18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sto Es Bueno Batuta - GIF gratis en Pixabay">
            <a:extLst>
              <a:ext uri="{FF2B5EF4-FFF2-40B4-BE49-F238E27FC236}">
                <a16:creationId xmlns:a16="http://schemas.microsoft.com/office/drawing/2014/main" id="{D40AAFB0-9988-7239-4BD0-9AE47FD9A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321" y="4990014"/>
            <a:ext cx="1746337" cy="17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25" y="1462087"/>
            <a:ext cx="10115550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1857375" y="2090737"/>
            <a:ext cx="8477250" cy="2475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"El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desafío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de hoy: ¡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Prueba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una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fruta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que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nunca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hayas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comido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y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haz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125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ejercicio</a:t>
            </a:r>
            <a:r>
              <a:rPr lang="en-US" sz="4125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!"</a:t>
            </a:r>
            <a:endParaRPr dirty="0"/>
          </a:p>
        </p:txBody>
      </p:sp>
      <p:sp>
        <p:nvSpPr>
          <p:cNvPr id="214" name="Google Shape;214;p22"/>
          <p:cNvSpPr txBox="1"/>
          <p:nvPr/>
        </p:nvSpPr>
        <p:spPr>
          <a:xfrm>
            <a:off x="238125" y="476250"/>
            <a:ext cx="117157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¡Tú puedes hacerlo!</a:t>
            </a:r>
            <a:endParaRPr/>
          </a:p>
        </p:txBody>
      </p:sp>
      <p:pic>
        <p:nvPicPr>
          <p:cNvPr id="2050" name="Picture 2" descr="Página 10 | Vectores de Desafio ninos - Descarga vectores gratis de gran  calidad de Freepik | Freepik">
            <a:extLst>
              <a:ext uri="{FF2B5EF4-FFF2-40B4-BE49-F238E27FC236}">
                <a16:creationId xmlns:a16="http://schemas.microsoft.com/office/drawing/2014/main" id="{ACB6E8DB-C85D-3F06-1AEB-C0804FB3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21" y="4703626"/>
            <a:ext cx="4718397" cy="19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A7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/>
        </p:nvSpPr>
        <p:spPr>
          <a:xfrm>
            <a:off x="238125" y="2371725"/>
            <a:ext cx="11715750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rgbClr val="FF4757"/>
                </a:solidFill>
                <a:latin typeface="Comfortaa"/>
                <a:ea typeface="Comfortaa"/>
                <a:cs typeface="Comfortaa"/>
                <a:sym typeface="Comfortaa"/>
              </a:rPr>
              <a:t>¡A jugar!</a:t>
            </a:r>
            <a:endParaRPr/>
          </a:p>
        </p:txBody>
      </p:sp>
      <p:pic>
        <p:nvPicPr>
          <p:cNvPr id="221" name="Google Shape;221;p2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5900" y="4000500"/>
            <a:ext cx="92202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lego La Hora De Ponerse A Trabajar Fracasitos GIF - Llego La Hora De  Ponerse A Trabajar Fracasitos Hora De Trabajar - Discover &amp; Share GIFs">
            <a:extLst>
              <a:ext uri="{FF2B5EF4-FFF2-40B4-BE49-F238E27FC236}">
                <a16:creationId xmlns:a16="http://schemas.microsoft.com/office/drawing/2014/main" id="{7F16A302-3FBB-1B1F-306E-96582861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16" y="208976"/>
            <a:ext cx="3866367" cy="21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1555432" y="870272"/>
            <a:ext cx="908113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25" b="1" i="0" u="none" strike="noStrike" cap="none" dirty="0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lang="en-US" sz="5625" b="1" i="0" u="none" strike="noStrike" cap="none" dirty="0" err="1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Preparados</a:t>
            </a:r>
            <a:r>
              <a:rPr lang="en-US" sz="5625" b="1" i="0" u="none" strike="noStrike" cap="none" dirty="0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-US" sz="5625" b="1" i="0" u="none" strike="noStrike" cap="none" dirty="0" err="1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listos</a:t>
            </a:r>
            <a:r>
              <a:rPr lang="en-US" sz="5625" b="1" i="0" u="none" strike="noStrike" cap="none" dirty="0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, YA!</a:t>
            </a:r>
            <a:endParaRPr dirty="0"/>
          </a:p>
        </p:txBody>
      </p:sp>
      <p:sp>
        <p:nvSpPr>
          <p:cNvPr id="95" name="Google Shape;95;p14"/>
          <p:cNvSpPr/>
          <p:nvPr/>
        </p:nvSpPr>
        <p:spPr>
          <a:xfrm>
            <a:off x="5381625" y="3702694"/>
            <a:ext cx="1428750" cy="76200"/>
          </a:xfrm>
          <a:prstGeom prst="rect">
            <a:avLst/>
          </a:prstGeom>
          <a:solidFill>
            <a:srgbClr val="FF47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1809749" y="2060673"/>
            <a:ext cx="8572500" cy="9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Hoy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vamos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a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descubrir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lo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divertido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que es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cuidar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nuestro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cuerpo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y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llenarlo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de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energía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de la </a:t>
            </a:r>
            <a:r>
              <a:rPr lang="en-US" sz="27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buena</a:t>
            </a:r>
            <a:r>
              <a:rPr lang="en-US" sz="27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dirty="0"/>
          </a:p>
        </p:txBody>
      </p:sp>
      <p:pic>
        <p:nvPicPr>
          <p:cNvPr id="2052" name="Picture 4" descr="Estoy Listo Preparado GIF - Estoy listo Listo Preparado - Discover &amp; Share  GIFs">
            <a:extLst>
              <a:ext uri="{FF2B5EF4-FFF2-40B4-BE49-F238E27FC236}">
                <a16:creationId xmlns:a16="http://schemas.microsoft.com/office/drawing/2014/main" id="{6A1B86FB-F3FD-856C-9246-94DEBA878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45" y="3837387"/>
            <a:ext cx="2680310" cy="26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feti Sticker - Confeti - Descubre y comparte GIF">
            <a:extLst>
              <a:ext uri="{FF2B5EF4-FFF2-40B4-BE49-F238E27FC236}">
                <a16:creationId xmlns:a16="http://schemas.microsoft.com/office/drawing/2014/main" id="{FA768032-5215-1747-F0E0-49DB23F8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8" y="327254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feti Sticker - Confeti - Descubre y comparte GIF">
            <a:extLst>
              <a:ext uri="{FF2B5EF4-FFF2-40B4-BE49-F238E27FC236}">
                <a16:creationId xmlns:a16="http://schemas.microsoft.com/office/drawing/2014/main" id="{974C4A37-BCC5-9252-4AE4-E59D7A3E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506057" y="327254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0F1B0-EBED-BABA-1C65-42A68FF96B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AB2F38-4A05-6B37-F474-5619A621C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oogle Shape;93;p14" descr="image.png">
            <a:extLst>
              <a:ext uri="{FF2B5EF4-FFF2-40B4-BE49-F238E27FC236}">
                <a16:creationId xmlns:a16="http://schemas.microsoft.com/office/drawing/2014/main" id="{1EFB5F99-0777-C7C7-373F-1E6C160655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lementos multimedia en línea 5" title="Actividad física y alimentación | Camaleón">
            <a:hlinkClick r:id="" action="ppaction://media"/>
            <a:extLst>
              <a:ext uri="{FF2B5EF4-FFF2-40B4-BE49-F238E27FC236}">
                <a16:creationId xmlns:a16="http://schemas.microsoft.com/office/drawing/2014/main" id="{D6C0F9B5-937C-81B6-E85C-6CA43D3102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7582" y="1219200"/>
            <a:ext cx="8712200" cy="4914900"/>
          </a:xfrm>
          <a:prstGeom prst="rect">
            <a:avLst/>
          </a:prstGeom>
        </p:spPr>
      </p:pic>
      <p:sp>
        <p:nvSpPr>
          <p:cNvPr id="7" name="Google Shape;94;p14">
            <a:extLst>
              <a:ext uri="{FF2B5EF4-FFF2-40B4-BE49-F238E27FC236}">
                <a16:creationId xmlns:a16="http://schemas.microsoft.com/office/drawing/2014/main" id="{93120151-00DB-3597-606F-655C547694E2}"/>
              </a:ext>
            </a:extLst>
          </p:cNvPr>
          <p:cNvSpPr txBox="1"/>
          <p:nvPr/>
        </p:nvSpPr>
        <p:spPr>
          <a:xfrm>
            <a:off x="1371600" y="176789"/>
            <a:ext cx="9081135" cy="86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25" b="1" i="0" u="none" strike="noStrike" cap="none" dirty="0" err="1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Veamos</a:t>
            </a:r>
            <a:r>
              <a:rPr lang="en-US" sz="5625" b="1" i="0" u="none" strike="noStrike" cap="none" dirty="0">
                <a:solidFill>
                  <a:srgbClr val="2ED573"/>
                </a:solidFill>
                <a:latin typeface="Comfortaa"/>
                <a:ea typeface="Comfortaa"/>
                <a:cs typeface="Comfortaa"/>
                <a:sym typeface="Comfortaa"/>
              </a:rPr>
              <a:t> un video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66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9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96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2650" y="17240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1719082" y="3067050"/>
            <a:ext cx="1070133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Jugar</a:t>
            </a:r>
            <a:endParaRPr dirty="0"/>
          </a:p>
        </p:txBody>
      </p:sp>
      <p:sp>
        <p:nvSpPr>
          <p:cNvPr id="107" name="Google Shape;107;p15"/>
          <p:cNvSpPr txBox="1"/>
          <p:nvPr/>
        </p:nvSpPr>
        <p:spPr>
          <a:xfrm>
            <a:off x="809775" y="3527382"/>
            <a:ext cx="2889200" cy="9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¡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Divertirse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en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el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recreo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con amigos,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saltar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la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cuerda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o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jugar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a la pinta!</a:t>
            </a:r>
            <a:endParaRPr dirty="0"/>
          </a:p>
        </p:txBody>
      </p:sp>
      <p:pic>
        <p:nvPicPr>
          <p:cNvPr id="108" name="Google Shape;108;p1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351" y="17240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5524351" y="3075792"/>
            <a:ext cx="1190148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 err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Correr</a:t>
            </a:r>
            <a:endParaRPr dirty="0"/>
          </a:p>
        </p:txBody>
      </p:sp>
      <p:sp>
        <p:nvSpPr>
          <p:cNvPr id="110" name="Google Shape;110;p15"/>
          <p:cNvSpPr txBox="1"/>
          <p:nvPr/>
        </p:nvSpPr>
        <p:spPr>
          <a:xfrm>
            <a:off x="4651250" y="3543040"/>
            <a:ext cx="2889200" cy="9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Mover nuestras piernas rápido para atrapar una pelota o hacer una carrera.</a:t>
            </a:r>
            <a:endParaRPr/>
          </a:p>
        </p:txBody>
      </p:sp>
      <p:pic>
        <p:nvPicPr>
          <p:cNvPr id="111" name="Google Shape;111;p15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66051" y="172402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9402484" y="3075792"/>
            <a:ext cx="1070133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Bailar</a:t>
            </a:r>
            <a:endParaRPr dirty="0"/>
          </a:p>
        </p:txBody>
      </p:sp>
      <p:sp>
        <p:nvSpPr>
          <p:cNvPr id="113" name="Google Shape;113;p15"/>
          <p:cNvSpPr txBox="1"/>
          <p:nvPr/>
        </p:nvSpPr>
        <p:spPr>
          <a:xfrm>
            <a:off x="8493025" y="3543039"/>
            <a:ext cx="2889200" cy="9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¡Mover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todo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el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cuerpo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al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ritmo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de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tus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canciones </a:t>
            </a:r>
            <a:r>
              <a:rPr lang="en-US" sz="1800" b="1" i="0" u="none" strike="noStrike" cap="none" dirty="0" err="1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favoritas</a:t>
            </a:r>
            <a:r>
              <a:rPr lang="en-US" sz="1800" b="1" i="0" u="none" strike="noStrike" cap="none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!</a:t>
            </a:r>
            <a:endParaRPr dirty="0"/>
          </a:p>
        </p:txBody>
      </p:sp>
      <p:pic>
        <p:nvPicPr>
          <p:cNvPr id="114" name="Google Shape;114;p15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0775" y="1962150"/>
            <a:ext cx="6667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05338" y="1962150"/>
            <a:ext cx="58102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04176" y="1962150"/>
            <a:ext cx="66675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238125" y="476250"/>
            <a:ext cx="117157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¿Qué es la Actividad Física?</a:t>
            </a:r>
            <a:endParaRPr/>
          </a:p>
        </p:txBody>
      </p:sp>
      <p:pic>
        <p:nvPicPr>
          <p:cNvPr id="3074" name="Picture 2" descr="Universo de juegos: un espacio para conectarse jugando">
            <a:extLst>
              <a:ext uri="{FF2B5EF4-FFF2-40B4-BE49-F238E27FC236}">
                <a16:creationId xmlns:a16="http://schemas.microsoft.com/office/drawing/2014/main" id="{8FB42AAD-8214-D92D-35F1-C04965C4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37" y="4727517"/>
            <a:ext cx="1516024" cy="157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rrer GIF - Descargar &amp; Compartir en PHONEKY">
            <a:extLst>
              <a:ext uri="{FF2B5EF4-FFF2-40B4-BE49-F238E27FC236}">
                <a16:creationId xmlns:a16="http://schemas.microsoft.com/office/drawing/2014/main" id="{17E189EC-326A-33E5-F142-EFEA5E74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86" y="4727517"/>
            <a:ext cx="1168113" cy="152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f De Baile">
            <a:extLst>
              <a:ext uri="{FF2B5EF4-FFF2-40B4-BE49-F238E27FC236}">
                <a16:creationId xmlns:a16="http://schemas.microsoft.com/office/drawing/2014/main" id="{52CDA5FB-3DFB-B6BA-B062-DB758BBA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9" y="4608277"/>
            <a:ext cx="1488661" cy="14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CC68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0"/>
            <a:ext cx="5857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571500" y="666750"/>
            <a:ext cx="5550693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Los Súper Beneficios</a:t>
            </a:r>
            <a:endParaRPr/>
          </a:p>
        </p:txBody>
      </p:sp>
      <p:pic>
        <p:nvPicPr>
          <p:cNvPr id="125" name="Google Shape;125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228850"/>
            <a:ext cx="5286375" cy="187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845843"/>
            <a:ext cx="5286375" cy="150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Arte digital | La Caja de Luz">
            <a:extLst>
              <a:ext uri="{FF2B5EF4-FFF2-40B4-BE49-F238E27FC236}">
                <a16:creationId xmlns:a16="http://schemas.microsoft.com/office/drawing/2014/main" id="{D1E59B51-75AF-1245-3C4A-E26FE529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09" y="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eliz GIFs | Tenor">
            <a:extLst>
              <a:ext uri="{FF2B5EF4-FFF2-40B4-BE49-F238E27FC236}">
                <a16:creationId xmlns:a16="http://schemas.microsoft.com/office/drawing/2014/main" id="{93280D47-4AB3-10AE-6D52-0E15A498D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08" y="3559968"/>
            <a:ext cx="1285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l cerebro y el corazón están jugando a ver la sierra juntos. | Vector  Premium">
            <a:extLst>
              <a:ext uri="{FF2B5EF4-FFF2-40B4-BE49-F238E27FC236}">
                <a16:creationId xmlns:a16="http://schemas.microsoft.com/office/drawing/2014/main" id="{0A71C8CF-DF4C-D6CB-9522-F1E80413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72" y="5893421"/>
            <a:ext cx="1466180" cy="9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850826"/>
            <a:ext cx="5429250" cy="397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00" y="1850826"/>
            <a:ext cx="5429250" cy="397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" y="2288976"/>
            <a:ext cx="45529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800576" y="3146226"/>
            <a:ext cx="4780597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¡Súper Energía!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914400" y="3879651"/>
            <a:ext cx="4552950" cy="127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Las frutas, verduras, lácteos y el agua nos dan energía de verdad. Nos ayudan a crecer sanos y fuertes para poder jugar sin cansarnos rápido.</a:t>
            </a:r>
            <a:endParaRPr/>
          </a:p>
        </p:txBody>
      </p:sp>
      <p:pic>
        <p:nvPicPr>
          <p:cNvPr id="137" name="Google Shape;137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4650" y="2288976"/>
            <a:ext cx="45529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6610826" y="3146226"/>
            <a:ext cx="4780597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 b="1" i="0" u="none" strike="noStrike" cap="none" dirty="0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Energía </a:t>
            </a:r>
            <a:r>
              <a:rPr lang="en-US" sz="2550" b="1" i="0" u="none" strike="noStrike" cap="none" dirty="0" err="1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Tramposa</a:t>
            </a:r>
            <a:endParaRPr dirty="0"/>
          </a:p>
        </p:txBody>
      </p:sp>
      <p:sp>
        <p:nvSpPr>
          <p:cNvPr id="139" name="Google Shape;139;p17"/>
          <p:cNvSpPr txBox="1"/>
          <p:nvPr/>
        </p:nvSpPr>
        <p:spPr>
          <a:xfrm>
            <a:off x="6724650" y="3879651"/>
            <a:ext cx="4552950" cy="127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Los dulces, las papas fritas y las bebidas azucaradas nos dan energía falsa. Nos hacen sentir bien un ratito, pero luego nos dejan muy cansados y con sueño.</a:t>
            </a:r>
            <a:endParaRPr/>
          </a:p>
        </p:txBody>
      </p:sp>
      <p:sp>
        <p:nvSpPr>
          <p:cNvPr id="140" name="Google Shape;140;p17"/>
          <p:cNvSpPr txBox="1"/>
          <p:nvPr/>
        </p:nvSpPr>
        <p:spPr>
          <a:xfrm>
            <a:off x="238125" y="476250"/>
            <a:ext cx="117157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El Combate de los Alimentos</a:t>
            </a:r>
            <a:endParaRPr/>
          </a:p>
        </p:txBody>
      </p:sp>
      <p:pic>
        <p:nvPicPr>
          <p:cNvPr id="5122" name="Picture 2" descr="GIFs de Fruta | Tenor">
            <a:extLst>
              <a:ext uri="{FF2B5EF4-FFF2-40B4-BE49-F238E27FC236}">
                <a16:creationId xmlns:a16="http://schemas.microsoft.com/office/drawing/2014/main" id="{4F8753EA-C325-E9BD-A6C4-E8D24FB3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1" y="2165044"/>
            <a:ext cx="1238249" cy="16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utas Saludable GIF - Frutas Saludable Bailar - Discover &amp; Share GIFs">
            <a:extLst>
              <a:ext uri="{FF2B5EF4-FFF2-40B4-BE49-F238E27FC236}">
                <a16:creationId xmlns:a16="http://schemas.microsoft.com/office/drawing/2014/main" id="{F0232E61-F8C0-01A8-C821-A901F6BA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15" y="2005605"/>
            <a:ext cx="1405135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ida Chatarra Papitas GIF - Comida Chatarra Papitas Papas - Discover &amp;  Share GIFs">
            <a:extLst>
              <a:ext uri="{FF2B5EF4-FFF2-40B4-BE49-F238E27FC236}">
                <a16:creationId xmlns:a16="http://schemas.microsoft.com/office/drawing/2014/main" id="{BC2A1F4E-EC00-4FA6-D8FB-C6A532C3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969" y="2053751"/>
            <a:ext cx="1356571" cy="9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omer Mucho GIFs - Find &amp; Share on GIPHY">
            <a:extLst>
              <a:ext uri="{FF2B5EF4-FFF2-40B4-BE49-F238E27FC236}">
                <a16:creationId xmlns:a16="http://schemas.microsoft.com/office/drawing/2014/main" id="{254049DE-266F-DFEB-A386-4473B0E1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90" y="2053751"/>
            <a:ext cx="1004295" cy="10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933575"/>
            <a:ext cx="50577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2505075" y="2741265"/>
            <a:ext cx="1000125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0" b="1" i="0" u="none" strike="noStrike" cap="none" dirty="0">
                <a:solidFill>
                  <a:srgbClr val="0FB9B1"/>
                </a:solidFill>
                <a:latin typeface="Comfortaa"/>
                <a:ea typeface="Comfortaa"/>
                <a:cs typeface="Comfortaa"/>
                <a:sym typeface="Comfortaa"/>
              </a:rPr>
              <a:t>6</a:t>
            </a:r>
            <a:endParaRPr dirty="0"/>
          </a:p>
        </p:txBody>
      </p:sp>
      <p:sp>
        <p:nvSpPr>
          <p:cNvPr id="148" name="Google Shape;148;p18"/>
          <p:cNvSpPr txBox="1"/>
          <p:nvPr/>
        </p:nvSpPr>
        <p:spPr>
          <a:xfrm>
            <a:off x="1766887" y="4455765"/>
            <a:ext cx="2476500" cy="47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rgbClr val="38ADA9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VASOS AL DÍA</a:t>
            </a:r>
            <a:endParaRPr/>
          </a:p>
        </p:txBody>
      </p:sp>
      <p:sp>
        <p:nvSpPr>
          <p:cNvPr id="149" name="Google Shape;149;p18"/>
          <p:cNvSpPr txBox="1"/>
          <p:nvPr/>
        </p:nvSpPr>
        <p:spPr>
          <a:xfrm>
            <a:off x="5915025" y="2839491"/>
            <a:ext cx="609076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0FB9B1"/>
                </a:solidFill>
                <a:latin typeface="Comfortaa"/>
                <a:ea typeface="Comfortaa"/>
                <a:cs typeface="Comfortaa"/>
                <a:sym typeface="Comfortaa"/>
              </a:rPr>
              <a:t>¡Combustible Mágico!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5915025" y="3744366"/>
            <a:ext cx="5800725" cy="9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El agua es como la gasolina de nuestro cuerpo. Nos mantiene hidratados, refresca nuestras ideas y nos tiene siempre listos para seguir jugando sin parar.</a:t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476250" y="476250"/>
            <a:ext cx="117157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¡El Poder del Agua!</a:t>
            </a:r>
            <a:endParaRPr/>
          </a:p>
        </p:txBody>
      </p:sp>
      <p:pic>
        <p:nvPicPr>
          <p:cNvPr id="6146" name="Picture 2" descr="Niña linda bebiendo agua fresca de una botella sintiendo sed después de  hacer ejercicio deportivo | Vector Premium">
            <a:extLst>
              <a:ext uri="{FF2B5EF4-FFF2-40B4-BE49-F238E27FC236}">
                <a16:creationId xmlns:a16="http://schemas.microsoft.com/office/drawing/2014/main" id="{AFDA0E0E-CB2A-5A08-C143-B9E24F3C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38125"/>
            <a:ext cx="1769027" cy="23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pongebob Drinking Water GIF - Spongebob Drinking Water Water Jug -  Discover &amp; Share GIFs">
            <a:extLst>
              <a:ext uri="{FF2B5EF4-FFF2-40B4-BE49-F238E27FC236}">
                <a16:creationId xmlns:a16="http://schemas.microsoft.com/office/drawing/2014/main" id="{FAFBA4C1-DDEA-D8FD-E235-8399D8F2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124" y="5075782"/>
            <a:ext cx="2457438" cy="160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mbre bebiendo agua con los ojos cerrados después de los ejercicios  2367511 Vector en Vecteezy">
            <a:extLst>
              <a:ext uri="{FF2B5EF4-FFF2-40B4-BE49-F238E27FC236}">
                <a16:creationId xmlns:a16="http://schemas.microsoft.com/office/drawing/2014/main" id="{DB9029BD-BD90-6A10-38AF-4A7FFD46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328" y="219594"/>
            <a:ext cx="2248422" cy="224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813917"/>
            <a:ext cx="11239500" cy="404931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1666875" y="2242542"/>
            <a:ext cx="9429750" cy="37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¡Mínimo 60 minutos!</a:t>
            </a:r>
            <a:r>
              <a:rPr lang="en-US" sz="21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Esa es la meta de cada día para estar súper sanos.</a:t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1666875" y="2853928"/>
            <a:ext cx="9429750" cy="37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El recreo cuenta.</a:t>
            </a:r>
            <a:r>
              <a:rPr lang="en-US" sz="21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Correr y jugar con tus amigos suma minutos importantes.</a:t>
            </a:r>
            <a:endParaRPr/>
          </a:p>
        </p:txBody>
      </p:sp>
      <p:sp>
        <p:nvSpPr>
          <p:cNvPr id="160" name="Google Shape;160;p19"/>
          <p:cNvSpPr txBox="1"/>
          <p:nvPr/>
        </p:nvSpPr>
        <p:spPr>
          <a:xfrm>
            <a:off x="1666875" y="3465314"/>
            <a:ext cx="9429750" cy="74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Clases de Educación Física.</a:t>
            </a:r>
            <a:r>
              <a:rPr lang="en-US" sz="21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¡Son el mejor momento para aprender juegos nuevos!</a:t>
            </a:r>
            <a:endParaRPr/>
          </a:p>
        </p:txBody>
      </p:sp>
      <p:sp>
        <p:nvSpPr>
          <p:cNvPr id="161" name="Google Shape;161;p19"/>
          <p:cNvSpPr txBox="1"/>
          <p:nvPr/>
        </p:nvSpPr>
        <p:spPr>
          <a:xfrm>
            <a:off x="1666875" y="4449960"/>
            <a:ext cx="9429750" cy="74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334155"/>
                </a:solidFill>
                <a:latin typeface="Nunito Black"/>
                <a:ea typeface="Nunito Black"/>
                <a:cs typeface="Nunito Black"/>
                <a:sym typeface="Nunito Black"/>
              </a:rPr>
              <a:t>En casa también se puede.</a:t>
            </a:r>
            <a:r>
              <a:rPr lang="en-US" sz="210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 Bailar en el living o pasear al perro cuenta como ejercicio.</a:t>
            </a:r>
            <a:endParaRPr/>
          </a:p>
        </p:txBody>
      </p:sp>
      <p:pic>
        <p:nvPicPr>
          <p:cNvPr id="162" name="Google Shape;162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375" y="2256829"/>
            <a:ext cx="3333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375" y="2868215"/>
            <a:ext cx="3333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5375" y="3479601"/>
            <a:ext cx="37147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5375" y="4464248"/>
            <a:ext cx="37147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/>
          <p:nvPr/>
        </p:nvSpPr>
        <p:spPr>
          <a:xfrm>
            <a:off x="476250" y="476250"/>
            <a:ext cx="117157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¿Cuánto tiempo debemos movernos?</a:t>
            </a:r>
            <a:endParaRPr/>
          </a:p>
        </p:txBody>
      </p:sp>
      <p:pic>
        <p:nvPicPr>
          <p:cNvPr id="7170" name="Picture 2" descr="Niños en movimiento para mejorar el pensamiento - The New York Times">
            <a:extLst>
              <a:ext uri="{FF2B5EF4-FFF2-40B4-BE49-F238E27FC236}">
                <a16:creationId xmlns:a16="http://schemas.microsoft.com/office/drawing/2014/main" id="{26FC1102-D50C-29A1-7DCB-732D8257A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938" y="177707"/>
            <a:ext cx="1483812" cy="148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seo De Perros Animaciones – Descarga Gratis en GIF, Lottie JSON">
            <a:extLst>
              <a:ext uri="{FF2B5EF4-FFF2-40B4-BE49-F238E27FC236}">
                <a16:creationId xmlns:a16="http://schemas.microsoft.com/office/drawing/2014/main" id="{A719EF31-5BE1-B9DB-0FB2-131D2682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9357"/>
            <a:ext cx="12001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if-pesas – LA EDUCACION FISICA">
            <a:extLst>
              <a:ext uri="{FF2B5EF4-FFF2-40B4-BE49-F238E27FC236}">
                <a16:creationId xmlns:a16="http://schemas.microsoft.com/office/drawing/2014/main" id="{BEB56B80-D09E-E834-7662-2E48DDC6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24" y="4090986"/>
            <a:ext cx="4980854" cy="36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ás de 60 stickers y GIF animados de Ejercicio y Aptitud Física gratis -  Pixabay">
            <a:extLst>
              <a:ext uri="{FF2B5EF4-FFF2-40B4-BE49-F238E27FC236}">
                <a16:creationId xmlns:a16="http://schemas.microsoft.com/office/drawing/2014/main" id="{2A79567F-3A98-0AB6-EC91-B03C7618F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1"/>
          <a:stretch>
            <a:fillRect/>
          </a:stretch>
        </p:blipFill>
        <p:spPr bwMode="auto">
          <a:xfrm>
            <a:off x="8102442" y="5339356"/>
            <a:ext cx="3194208" cy="11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E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9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9650" y="1295400"/>
            <a:ext cx="3555950" cy="50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627381" y="4095750"/>
            <a:ext cx="325368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Paso 1: Recortar</a:t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704850" y="4524375"/>
            <a:ext cx="3098750" cy="71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Usa tus tijeras con cuidado para recortar todos los alimentos de la hoja.</a:t>
            </a:r>
            <a:endParaRPr/>
          </a:p>
        </p:txBody>
      </p:sp>
      <p:sp>
        <p:nvSpPr>
          <p:cNvPr id="177" name="Google Shape;177;p20"/>
          <p:cNvSpPr txBox="1"/>
          <p:nvPr/>
        </p:nvSpPr>
        <p:spPr>
          <a:xfrm>
            <a:off x="4469081" y="4095750"/>
            <a:ext cx="325368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Paso 2: Clasificar</a:t>
            </a:r>
            <a:endParaRPr/>
          </a:p>
        </p:txBody>
      </p:sp>
      <p:sp>
        <p:nvSpPr>
          <p:cNvPr id="178" name="Google Shape;178;p20"/>
          <p:cNvSpPr txBox="1"/>
          <p:nvPr/>
        </p:nvSpPr>
        <p:spPr>
          <a:xfrm>
            <a:off x="4546550" y="4524375"/>
            <a:ext cx="309875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Separa los alimentos saludables de los que no lo son tanto.</a:t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8310782" y="4095750"/>
            <a:ext cx="3253687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293B"/>
                </a:solidFill>
                <a:latin typeface="Comfortaa"/>
                <a:ea typeface="Comfortaa"/>
                <a:cs typeface="Comfortaa"/>
                <a:sym typeface="Comfortaa"/>
              </a:rPr>
              <a:t>Paso 3: Pegar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8388250" y="4524375"/>
            <a:ext cx="3098750" cy="87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350" b="1" i="0" u="none" strike="noStrike" cap="none" noProof="0" dirty="0">
                <a:solidFill>
                  <a:srgbClr val="334155"/>
                </a:solidFill>
                <a:latin typeface="Nunito"/>
                <a:ea typeface="Nunito"/>
                <a:cs typeface="Nunito"/>
                <a:sym typeface="Nunito"/>
              </a:rPr>
              <a:t>Pega solo los alimentos de una "colación ideal" en tu hoja de block en el plato. Y luego organiza tu semáforo.</a:t>
            </a:r>
            <a:endParaRPr lang="es-CL" noProof="0" dirty="0"/>
          </a:p>
        </p:txBody>
      </p:sp>
      <p:pic>
        <p:nvPicPr>
          <p:cNvPr id="181" name="Google Shape;181;p2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4850" y="1524000"/>
            <a:ext cx="30987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6550" y="1524000"/>
            <a:ext cx="30987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88250" y="1524000"/>
            <a:ext cx="30987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476250" y="476250"/>
            <a:ext cx="11715750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50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¡Misión: Arma </a:t>
            </a:r>
            <a:r>
              <a:rPr lang="en-US" sz="3750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tu</a:t>
            </a:r>
            <a:r>
              <a:rPr lang="en-US" sz="3750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750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plato</a:t>
            </a:r>
            <a:r>
              <a:rPr lang="en-US" sz="3750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con </a:t>
            </a:r>
            <a:r>
              <a:rPr lang="en-US" sz="3750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colación</a:t>
            </a:r>
            <a:r>
              <a:rPr lang="en-US" sz="3750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3750" b="1" i="0" u="none" strike="noStrike" cap="none" dirty="0" err="1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saludable</a:t>
            </a:r>
            <a:r>
              <a:rPr lang="en-US" sz="3750" b="1" i="0" u="none" strike="noStrike" cap="none" dirty="0">
                <a:solidFill>
                  <a:srgbClr val="2F3542"/>
                </a:solidFill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453</Words>
  <Application>Microsoft Office PowerPoint</Application>
  <PresentationFormat>Panorámica</PresentationFormat>
  <Paragraphs>46</Paragraphs>
  <Slides>13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Calibri</vt:lpstr>
      <vt:lpstr>Nunito ExtraBold</vt:lpstr>
      <vt:lpstr>Comfortaa</vt:lpstr>
      <vt:lpstr>Nunito</vt:lpstr>
      <vt:lpstr>Nunito Black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victor ulloa fernandez</cp:lastModifiedBy>
  <cp:revision>2</cp:revision>
  <dcterms:modified xsi:type="dcterms:W3CDTF">2026-04-09T21:31:17Z</dcterms:modified>
</cp:coreProperties>
</file>